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350" r:id="rId3"/>
    <p:sldId id="343" r:id="rId4"/>
    <p:sldId id="344" r:id="rId5"/>
    <p:sldId id="345" r:id="rId6"/>
    <p:sldId id="346" r:id="rId7"/>
    <p:sldId id="388" r:id="rId8"/>
    <p:sldId id="347" r:id="rId9"/>
    <p:sldId id="348" r:id="rId10"/>
    <p:sldId id="349" r:id="rId11"/>
    <p:sldId id="354" r:id="rId12"/>
    <p:sldId id="353" r:id="rId13"/>
    <p:sldId id="352" r:id="rId14"/>
    <p:sldId id="355" r:id="rId15"/>
    <p:sldId id="351" r:id="rId16"/>
    <p:sldId id="359" r:id="rId17"/>
    <p:sldId id="366" r:id="rId18"/>
    <p:sldId id="377" r:id="rId19"/>
    <p:sldId id="358" r:id="rId20"/>
    <p:sldId id="357" r:id="rId21"/>
    <p:sldId id="360" r:id="rId22"/>
    <p:sldId id="356" r:id="rId23"/>
    <p:sldId id="361" r:id="rId24"/>
    <p:sldId id="362" r:id="rId25"/>
    <p:sldId id="363" r:id="rId26"/>
    <p:sldId id="364" r:id="rId27"/>
    <p:sldId id="368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42" r:id="rId38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3" autoAdjust="0"/>
    <p:restoredTop sz="92186" autoAdjust="0"/>
  </p:normalViewPr>
  <p:slideViewPr>
    <p:cSldViewPr>
      <p:cViewPr>
        <p:scale>
          <a:sx n="77" d="100"/>
          <a:sy n="77" d="100"/>
        </p:scale>
        <p:origin x="920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eSistemas\Desktop\transparenc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eSistemas\Desktop\transparenc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feSistemas\Desktop\REMISION%20PRESUPUESTO%20GESTION%20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8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General de Asegurados   </a:t>
            </a:r>
            <a:r>
              <a:rPr lang="es-ES" sz="1800" b="1" i="0" baseline="0" dirty="0"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524.566 </a:t>
            </a:r>
            <a:endParaRPr lang="es-ES" sz="1800" b="1" dirty="0">
              <a:solidFill>
                <a:srgbClr val="00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581577670508266"/>
          <c:y val="3.01013912843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0555555555555555E-2"/>
                  <c:y val="-7.870370370370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555555555555555E-2"/>
                  <c:y val="-0.1574074074074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Hoja2!$A$3:$A$4</c:f>
              <c:strCache>
                <c:ptCount val="2"/>
                <c:pt idx="0">
                  <c:v>TOTAL SECTOR ASEGURADO</c:v>
                </c:pt>
                <c:pt idx="1">
                  <c:v>TOTAL SECTOR PASIVO</c:v>
                </c:pt>
              </c:strCache>
            </c:strRef>
          </c:cat>
          <c:val>
            <c:numRef>
              <c:f>Hoja2!$B$3:$B$4</c:f>
              <c:numCache>
                <c:formatCode>#,##0</c:formatCode>
                <c:ptCount val="2"/>
                <c:pt idx="0">
                  <c:v>466484</c:v>
                </c:pt>
                <c:pt idx="1">
                  <c:v>58082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555608"/>
        <c:axId val="186556392"/>
        <c:axId val="0"/>
      </c:bar3DChart>
      <c:catAx>
        <c:axId val="18655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556392"/>
        <c:crosses val="autoZero"/>
        <c:auto val="1"/>
        <c:lblAlgn val="ctr"/>
        <c:lblOffset val="100"/>
        <c:noMultiLvlLbl val="0"/>
      </c:catAx>
      <c:valAx>
        <c:axId val="18655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55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100" b="1" i="0" baseline="0">
                <a:effectLst/>
              </a:rPr>
              <a:t>Población Asegurada (Activos)       TOTAL  466.484</a:t>
            </a:r>
            <a:endParaRPr lang="es-ES" sz="1100">
              <a:effectLst/>
            </a:endParaRPr>
          </a:p>
          <a:p>
            <a:pPr>
              <a:defRPr sz="1100"/>
            </a:pPr>
            <a:r>
              <a:rPr lang="es-ES" sz="1100" b="1" i="0" baseline="0">
                <a:effectLst/>
              </a:rPr>
              <a:t>ENERO a   DICIEMBRE  2016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0803945855751866"/>
          <c:y val="2.3054748067878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4112903225806451E-2"/>
                  <c:y val="-5.76368701696975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24,93%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48387096774157E-3"/>
                  <c:y val="-3.45821221018184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73,31%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80645161290322E-2"/>
                  <c:y val="-6.91642442036371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483870967741934E-3"/>
                  <c:y val="-6.91642442036369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322580645161289E-3"/>
                  <c:y val="-5.7636870169697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0645161290321104E-3"/>
                  <c:y val="-5.76368701696974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0,44%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161290322580645E-3"/>
                  <c:y val="-4.9951954147071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Hoja3!$A$5:$A$11</c:f>
              <c:strCache>
                <c:ptCount val="7"/>
                <c:pt idx="0">
                  <c:v>ASEGURADO ACTIVOS</c:v>
                </c:pt>
                <c:pt idx="1">
                  <c:v>BENEFICIARIOS DE TRABAJADORES</c:v>
                </c:pt>
                <c:pt idx="2">
                  <c:v>BENEFICIARIOS DE EXCOMBATIENTES</c:v>
                </c:pt>
                <c:pt idx="3">
                  <c:v>BENEFICIARIOS DE SEGURO VOLUNTARIO</c:v>
                </c:pt>
                <c:pt idx="4">
                  <c:v>BENEFICIARIOS DE SEGURO DELEGADO</c:v>
                </c:pt>
                <c:pt idx="5">
                  <c:v>D.S. 268 - R.A. 9507/10/09</c:v>
                </c:pt>
                <c:pt idx="6">
                  <c:v>VITALICIO</c:v>
                </c:pt>
              </c:strCache>
            </c:strRef>
          </c:cat>
          <c:val>
            <c:numRef>
              <c:f>Hoja3!$B$5:$B$11</c:f>
              <c:numCache>
                <c:formatCode>General</c:formatCode>
                <c:ptCount val="7"/>
                <c:pt idx="0">
                  <c:v>116293</c:v>
                </c:pt>
                <c:pt idx="1">
                  <c:v>341974</c:v>
                </c:pt>
                <c:pt idx="2">
                  <c:v>3612</c:v>
                </c:pt>
                <c:pt idx="3">
                  <c:v>470</c:v>
                </c:pt>
                <c:pt idx="4">
                  <c:v>1943</c:v>
                </c:pt>
                <c:pt idx="5">
                  <c:v>2074</c:v>
                </c:pt>
                <c:pt idx="6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250800"/>
        <c:axId val="436245312"/>
        <c:axId val="0"/>
      </c:bar3DChart>
      <c:catAx>
        <c:axId val="43625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6245312"/>
        <c:crosses val="autoZero"/>
        <c:auto val="1"/>
        <c:lblAlgn val="ctr"/>
        <c:lblOffset val="100"/>
        <c:noMultiLvlLbl val="0"/>
      </c:catAx>
      <c:valAx>
        <c:axId val="43624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625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PERSONAL DE SALUD</c:v>
                </c:pt>
                <c:pt idx="1">
                  <c:v>PERSONAL ADMINISTRATIVO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938</c:v>
                </c:pt>
                <c:pt idx="1">
                  <c:v>244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PERSONAL DE SALUD</c:v>
                </c:pt>
                <c:pt idx="1">
                  <c:v>PERSONAL ADMINISTRATIVO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938</c:v>
                </c:pt>
                <c:pt idx="1">
                  <c:v>244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70,91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558E-3"/>
                  <c:y val="-6.48148148148148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29,07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9E-3"/>
                  <c:y val="-0.115740740740740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32E-3"/>
                  <c:y val="-7.87037037037037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Hoja3!$B$3:$B$6</c:f>
              <c:strCache>
                <c:ptCount val="4"/>
                <c:pt idx="0">
                  <c:v>Del Sector Publico</c:v>
                </c:pt>
                <c:pt idx="1">
                  <c:v>Del Sector Privado</c:v>
                </c:pt>
                <c:pt idx="2">
                  <c:v>Laborales - Sector Pasivo</c:v>
                </c:pt>
                <c:pt idx="3">
                  <c:v>Contribuciones Voluntarias</c:v>
                </c:pt>
              </c:strCache>
            </c:strRef>
          </c:cat>
          <c:val>
            <c:numRef>
              <c:f>Hoja3!$C$3:$C$6</c:f>
              <c:numCache>
                <c:formatCode>#,##0.00</c:formatCode>
                <c:ptCount val="4"/>
                <c:pt idx="0">
                  <c:v>364529285</c:v>
                </c:pt>
                <c:pt idx="1">
                  <c:v>149452079</c:v>
                </c:pt>
                <c:pt idx="2">
                  <c:v>41673</c:v>
                </c:pt>
                <c:pt idx="3">
                  <c:v>77578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6244528"/>
        <c:axId val="436247664"/>
        <c:axId val="0"/>
      </c:bar3DChart>
      <c:catAx>
        <c:axId val="43624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6247664"/>
        <c:crosses val="autoZero"/>
        <c:auto val="1"/>
        <c:lblAlgn val="ctr"/>
        <c:lblOffset val="100"/>
        <c:noMultiLvlLbl val="0"/>
      </c:catAx>
      <c:valAx>
        <c:axId val="43624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624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627D-1925-4C6C-AF0B-2D6D38E0F678}" type="datetimeFigureOut">
              <a:rPr lang="es-ES" smtClean="0"/>
              <a:t>21/04/2017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3CDC4-9C38-4F08-9247-8181E9AE44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505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7D006-7E50-47F1-9949-FE705A488A7A}" type="datetimeFigureOut">
              <a:rPr lang="es-ES" smtClean="0"/>
              <a:t>21/04/2017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AFB3-AF51-4201-9729-D965D57BEC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2945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89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830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420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56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93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754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54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1158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35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94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915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161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2182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5226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881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7097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010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8101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977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1557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8969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338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6191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1880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47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5905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1430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593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216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97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81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743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99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95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606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32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0F6A-F7B2-44E5-A0F7-174D9AC9F1C2}" type="datetime1">
              <a:rPr lang="es-ES" smtClean="0"/>
              <a:t>21/04/2017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C3B1-37E2-4DB2-850B-C2417AD5D622}" type="datetime1">
              <a:rPr lang="es-ES" smtClean="0"/>
              <a:t>21/04/2017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11B0-3FF3-409A-B9EE-C53034088802}" type="datetime1">
              <a:rPr lang="es-ES" smtClean="0"/>
              <a:t>21/04/2017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61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7A62-15F0-4543-A668-6DA6CF436CE4}" type="datetime1">
              <a:rPr lang="es-ES" smtClean="0"/>
              <a:t>21/04/2017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5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2A83-E7E2-4E2F-A3AC-6A917BEFF81C}" type="datetime1">
              <a:rPr lang="es-ES" smtClean="0"/>
              <a:t>21/04/2017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8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EF45-9A12-442D-9D90-1EC7B4778610}" type="datetime1">
              <a:rPr lang="es-ES" smtClean="0"/>
              <a:t>21/04/2017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97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3620-765B-499E-9F78-C0E670495E91}" type="datetime1">
              <a:rPr lang="es-ES" smtClean="0"/>
              <a:t>21/04/2017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06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0A0C-19FD-4684-9F1A-9FA4911970A9}" type="datetime1">
              <a:rPr lang="es-ES" smtClean="0"/>
              <a:t>21/04/2017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07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D8E-5CD6-4240-A67E-48B6EE390202}" type="datetime1">
              <a:rPr lang="es-ES" smtClean="0"/>
              <a:t>21/04/2017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2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218C-3DA9-4C02-8BF8-F50CC82314A9}" type="datetime1">
              <a:rPr lang="es-ES" smtClean="0"/>
              <a:t>21/04/2017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3F14-8B52-4D32-81C9-04E0F35450B8}" type="datetime1">
              <a:rPr lang="es-ES" smtClean="0"/>
              <a:t>21/04/2017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76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40AB-1F6D-4CEC-9871-BCCD5EA3009E}" type="datetime1">
              <a:rPr lang="es-ES" smtClean="0"/>
              <a:t>21/04/2017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7D19-EDD6-4578-AC3F-44E89341DF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4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7"/>
            <a:ext cx="9180512" cy="6858000"/>
          </a:xfrm>
          <a:prstGeom prst="rect">
            <a:avLst/>
          </a:prstGeom>
        </p:spPr>
      </p:pic>
      <p:sp>
        <p:nvSpPr>
          <p:cNvPr id="5" name="4 Título"/>
          <p:cNvSpPr txBox="1">
            <a:spLocks noGrp="1"/>
          </p:cNvSpPr>
          <p:nvPr>
            <p:ph type="ctrTitle"/>
          </p:nvPr>
        </p:nvSpPr>
        <p:spPr>
          <a:xfrm>
            <a:off x="1336104" y="37073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A5E24"/>
                </a:solidFill>
                <a:latin typeface="Century Gothic" pitchFamily="34" charset="0"/>
                <a:cs typeface="Arial" pitchFamily="34" charset="0"/>
              </a:rPr>
              <a:t>CAJA NACIONAL DE SALUD </a:t>
            </a:r>
          </a:p>
          <a:p>
            <a:pPr algn="ctr"/>
            <a:r>
              <a:rPr lang="es-ES" sz="2000" b="1" dirty="0" smtClean="0">
                <a:solidFill>
                  <a:srgbClr val="0A5E24"/>
                </a:solidFill>
                <a:latin typeface="Century Gothic" pitchFamily="34" charset="0"/>
                <a:cs typeface="Arial" pitchFamily="34" charset="0"/>
              </a:rPr>
              <a:t>REGIONAL COCHABAMBA </a:t>
            </a:r>
          </a:p>
          <a:p>
            <a:pPr algn="ctr"/>
            <a:r>
              <a:rPr lang="es-ES" sz="2000" b="1" dirty="0" smtClean="0">
                <a:solidFill>
                  <a:srgbClr val="0A5E24"/>
                </a:solidFill>
                <a:latin typeface="Century Gothic" pitchFamily="34" charset="0"/>
                <a:cs typeface="Arial" pitchFamily="34" charset="0"/>
              </a:rPr>
              <a:t>ADMINISTRACIÓN REGIONAL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5 Subtítulo"/>
          <p:cNvSpPr txBox="1">
            <a:spLocks noGrp="1"/>
          </p:cNvSpPr>
          <p:nvPr>
            <p:ph type="subTitle" idx="1"/>
          </p:nvPr>
        </p:nvSpPr>
        <p:spPr>
          <a:xfrm>
            <a:off x="1268544" y="2060848"/>
            <a:ext cx="7859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tx1"/>
                </a:solidFill>
                <a:latin typeface="Century Gothic" pitchFamily="34" charset="0"/>
              </a:rPr>
              <a:t>AUDIENCIA PÚBLICA </a:t>
            </a:r>
            <a:br>
              <a:rPr lang="es-ES" sz="4800" b="1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ES" sz="4800" b="1" dirty="0" smtClean="0">
                <a:solidFill>
                  <a:schemeClr val="tx1"/>
                </a:solidFill>
                <a:latin typeface="Century Gothic" pitchFamily="34" charset="0"/>
              </a:rPr>
              <a:t>RENDICIÓN </a:t>
            </a:r>
            <a:r>
              <a:rPr lang="es-ES" sz="4800" b="1" dirty="0">
                <a:solidFill>
                  <a:schemeClr val="tx1"/>
                </a:solidFill>
                <a:latin typeface="Century Gothic" pitchFamily="34" charset="0"/>
              </a:rPr>
              <a:t>DE CUENTAS INICIAL 2017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64088" y="47971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6600"/>
                </a:solidFill>
                <a:latin typeface="Century Gothic" pitchFamily="34" charset="0"/>
              </a:rPr>
              <a:t>DRA. JENNY V. MAGNE ANZOLEAGA</a:t>
            </a:r>
          </a:p>
          <a:p>
            <a:pPr algn="ctr"/>
            <a:r>
              <a:rPr lang="es-ES" sz="1200" b="1" dirty="0" smtClean="0">
                <a:solidFill>
                  <a:srgbClr val="006600"/>
                </a:solidFill>
                <a:latin typeface="Century Gothic" pitchFamily="34" charset="0"/>
              </a:rPr>
              <a:t>ADMINISTRADORA REGIONAL </a:t>
            </a:r>
            <a:r>
              <a:rPr lang="es-ES" sz="1200" b="1" dirty="0" err="1" smtClean="0">
                <a:solidFill>
                  <a:srgbClr val="006600"/>
                </a:solidFill>
                <a:latin typeface="Century Gothic" pitchFamily="34" charset="0"/>
              </a:rPr>
              <a:t>a.i.</a:t>
            </a:r>
            <a:endParaRPr lang="es-ES" sz="1200" b="1" dirty="0" smtClean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s-ES" sz="1200" b="1" dirty="0" smtClean="0">
                <a:solidFill>
                  <a:srgbClr val="006600"/>
                </a:solidFill>
                <a:latin typeface="Century Gothic" pitchFamily="34" charset="0"/>
              </a:rPr>
              <a:t>ABR./2017</a:t>
            </a:r>
            <a:endParaRPr lang="es-ES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" y="188640"/>
            <a:ext cx="993106" cy="1512168"/>
          </a:xfrm>
          <a:prstGeom prst="rect">
            <a:avLst/>
          </a:prstGeom>
        </p:spPr>
      </p:pic>
      <p:sp>
        <p:nvSpPr>
          <p:cNvPr id="8" name="6 CuadroTexto"/>
          <p:cNvSpPr txBox="1"/>
          <p:nvPr/>
        </p:nvSpPr>
        <p:spPr>
          <a:xfrm>
            <a:off x="1259632" y="479920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6600"/>
                </a:solidFill>
                <a:latin typeface="Century Gothic" pitchFamily="34" charset="0"/>
              </a:rPr>
              <a:t>LIC. AUD. VICTOR RENE TORRICO SEVILLA</a:t>
            </a:r>
          </a:p>
          <a:p>
            <a:pPr algn="ctr"/>
            <a:r>
              <a:rPr lang="es-ES" sz="1200" b="1" dirty="0" smtClean="0">
                <a:solidFill>
                  <a:srgbClr val="006600"/>
                </a:solidFill>
                <a:latin typeface="Century Gothic" pitchFamily="34" charset="0"/>
              </a:rPr>
              <a:t>ADMINISTRADOR REGIONAL</a:t>
            </a:r>
          </a:p>
          <a:p>
            <a:pPr algn="ctr"/>
            <a:r>
              <a:rPr lang="es-ES" sz="1200" b="1" dirty="0" smtClean="0">
                <a:solidFill>
                  <a:srgbClr val="006600"/>
                </a:solidFill>
                <a:latin typeface="Century Gothic" pitchFamily="34" charset="0"/>
              </a:rPr>
              <a:t>AGO./2014 – MAR./2017</a:t>
            </a:r>
            <a:endParaRPr lang="es-ES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539552" y="260648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0A5E24"/>
                </a:solidFill>
              </a:rPr>
              <a:t>PERSONAL DE PLANTA </a:t>
            </a:r>
            <a:endParaRPr lang="es-ES" sz="36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64206"/>
              </p:ext>
            </p:extLst>
          </p:nvPr>
        </p:nvGraphicFramePr>
        <p:xfrm>
          <a:off x="179512" y="1196752"/>
          <a:ext cx="3780629" cy="84239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53166"/>
                <a:gridCol w="665018"/>
                <a:gridCol w="862445"/>
              </a:tblGrid>
              <a:tr h="250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 smtClean="0">
                          <a:solidFill>
                            <a:schemeClr val="bg1"/>
                          </a:solidFill>
                          <a:effectLst/>
                        </a:rPr>
                        <a:t>RESUMEN 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9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PERSONAL DE SALUD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effectLst/>
                        </a:rPr>
                        <a:t>938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effectLst/>
                        </a:rPr>
                        <a:t>79%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PERSONAL ADMINISTRATIVO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effectLst/>
                        </a:rPr>
                        <a:t>244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effectLst/>
                        </a:rPr>
                        <a:t>21%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11010"/>
              </p:ext>
            </p:extLst>
          </p:nvPr>
        </p:nvGraphicFramePr>
        <p:xfrm>
          <a:off x="4139952" y="1199764"/>
          <a:ext cx="4320480" cy="45243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16224"/>
                <a:gridCol w="1008112"/>
                <a:gridCol w="1296144"/>
              </a:tblGrid>
              <a:tr h="3570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RELACION PORCENTUAL DEL PERSONAL DE </a:t>
                      </a:r>
                      <a:r>
                        <a:rPr lang="es-BO" sz="1200" dirty="0" smtClean="0">
                          <a:effectLst/>
                        </a:rPr>
                        <a:t>PLANTA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8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DETALLE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No.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PORCENTAJE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MEDICOS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233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BIOQUIMICOS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26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FARMACEUTICOS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32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ODONTOLOGOS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23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PSICOLOGOS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0 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LICENCIADAS ENFERMERIA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160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TRABAJADORAS SOCIALES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20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NUTRICIONISTAS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9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AUXILIARES ENFERMERIA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253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21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TECNICOS EQUIPO MEDICO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45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FISICO - MEDICO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ADMINISTRATIVOS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183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TRABAJADORES MANUALES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134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UJIER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61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TOTAL PERSONAL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effectLst/>
                        </a:rPr>
                        <a:t>1182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effectLst/>
                        </a:rPr>
                        <a:t>100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33417698"/>
              </p:ext>
            </p:extLst>
          </p:nvPr>
        </p:nvGraphicFramePr>
        <p:xfrm>
          <a:off x="683568" y="2420888"/>
          <a:ext cx="3378200" cy="258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27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611560" y="260648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0A5E24"/>
                </a:solidFill>
              </a:rPr>
              <a:t>PERSONAL DE CONTRATO</a:t>
            </a:r>
            <a:endParaRPr lang="es-ES" sz="36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36451"/>
              </p:ext>
            </p:extLst>
          </p:nvPr>
        </p:nvGraphicFramePr>
        <p:xfrm>
          <a:off x="3921111" y="1196752"/>
          <a:ext cx="5184576" cy="43341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37727"/>
                <a:gridCol w="863505"/>
                <a:gridCol w="1083344"/>
              </a:tblGrid>
              <a:tr h="50405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RELACION PORCENTUAL DEL PERSONAL DE CONTRATO               </a:t>
                      </a:r>
                      <a:r>
                        <a:rPr lang="es-BO" sz="1200" dirty="0" smtClean="0">
                          <a:effectLst/>
                        </a:rPr>
                        <a:t> 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CARGO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N°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PORCENTAJE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MEDICOS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98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18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BIOQUIMICOS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30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FARMACEUTICOS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ODONTOLOGOS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19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PSICOLOGOS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INGENIEROS BIOMEDICOS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 </a:t>
                      </a:r>
                      <a:r>
                        <a:rPr lang="es-BO" sz="1200" dirty="0" smtClean="0">
                          <a:effectLst/>
                        </a:rPr>
                        <a:t>0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LICENCIADAS ENFERMERIA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89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16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TRABAJADORAS  SOCIALES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NUTRICIONISTAS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AUXILIARES ENFERMERIA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68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TECNICOS EQUIPO MEDICO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>
                          <a:effectLst/>
                        </a:rPr>
                        <a:t>30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ADMINISTRATIVOS Y TRABAJADORES  MANUALES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195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35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dirty="0">
                          <a:effectLst/>
                        </a:rPr>
                        <a:t>TOTAL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effectLst/>
                        </a:rPr>
                        <a:t>558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6" marR="40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84755"/>
              </p:ext>
            </p:extLst>
          </p:nvPr>
        </p:nvGraphicFramePr>
        <p:xfrm>
          <a:off x="87348" y="1196752"/>
          <a:ext cx="3780629" cy="84239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53166"/>
                <a:gridCol w="665018"/>
                <a:gridCol w="862445"/>
              </a:tblGrid>
              <a:tr h="250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 smtClean="0">
                          <a:solidFill>
                            <a:schemeClr val="bg1"/>
                          </a:solidFill>
                          <a:effectLst/>
                        </a:rPr>
                        <a:t>RESUMEN 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9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PERSONAL DE SALUD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 smtClean="0">
                          <a:effectLst/>
                        </a:rPr>
                        <a:t>363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 smtClean="0">
                          <a:effectLst/>
                        </a:rPr>
                        <a:t>65%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PERSONAL ADMINISTRATIVO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 smtClean="0">
                          <a:effectLst/>
                        </a:rPr>
                        <a:t>195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200" b="1" dirty="0" smtClean="0">
                          <a:effectLst/>
                        </a:rPr>
                        <a:t>35%</a:t>
                      </a:r>
                      <a:endParaRPr lang="es-E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60709657"/>
              </p:ext>
            </p:extLst>
          </p:nvPr>
        </p:nvGraphicFramePr>
        <p:xfrm>
          <a:off x="591404" y="2420888"/>
          <a:ext cx="3378200" cy="258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75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979712" y="260648"/>
            <a:ext cx="5904656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A5E24"/>
                </a:solidFill>
              </a:rPr>
              <a:t>OBJETIVOS </a:t>
            </a:r>
            <a:r>
              <a:rPr lang="es-ES" sz="3200" b="1" dirty="0" smtClean="0">
                <a:solidFill>
                  <a:srgbClr val="0A5E24"/>
                </a:solidFill>
              </a:rPr>
              <a:t>RENDICIÓN </a:t>
            </a:r>
            <a:r>
              <a:rPr lang="es-ES" sz="3200" b="1" dirty="0">
                <a:solidFill>
                  <a:srgbClr val="0A5E24"/>
                </a:solidFill>
              </a:rPr>
              <a:t>DE CUENTAS INICIAL 2017</a:t>
            </a:r>
            <a:endParaRPr lang="es-ES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1484784"/>
            <a:ext cx="7272809" cy="324036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3000"/>
              </a:spcBef>
              <a:buFont typeface="+mj-lt"/>
              <a:buAutoNum type="arabicPeriod"/>
            </a:pPr>
            <a:r>
              <a:rPr lang="es-ES_tradnl" sz="2800" dirty="0">
                <a:solidFill>
                  <a:schemeClr val="tx1"/>
                </a:solidFill>
              </a:rPr>
              <a:t>SOCIALIZAR Y CONCIENTIZAR SOBRE LOS OBJETIVOS INSTITUCIONALES DEL POA </a:t>
            </a:r>
            <a:r>
              <a:rPr lang="es-ES_tradnl" sz="2800" dirty="0" smtClean="0">
                <a:solidFill>
                  <a:schemeClr val="tx1"/>
                </a:solidFill>
              </a:rPr>
              <a:t>GESTIÓN 2017</a:t>
            </a:r>
            <a:endParaRPr lang="es-ES_tradnl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4200"/>
              </a:spcBef>
              <a:buFont typeface="+mj-lt"/>
              <a:buAutoNum type="arabicPeriod"/>
            </a:pPr>
            <a:r>
              <a:rPr lang="es-ES_tradnl" sz="2800" dirty="0">
                <a:solidFill>
                  <a:schemeClr val="tx1"/>
                </a:solidFill>
              </a:rPr>
              <a:t>CONOCER EL PRESUPUESTO APROBADO PARA LA REGIONAL </a:t>
            </a:r>
            <a:r>
              <a:rPr lang="es-ES_tradnl" sz="2800" dirty="0" smtClean="0">
                <a:solidFill>
                  <a:schemeClr val="tx1"/>
                </a:solidFill>
              </a:rPr>
              <a:t>COCHABAMBA</a:t>
            </a:r>
            <a:endParaRPr lang="es-ES_tradnl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4200"/>
              </a:spcBef>
              <a:buFont typeface="+mj-lt"/>
              <a:buAutoNum type="arabicPeriod"/>
            </a:pPr>
            <a:r>
              <a:rPr lang="es-ES_tradnl" sz="2800" dirty="0" smtClean="0">
                <a:solidFill>
                  <a:schemeClr val="tx1"/>
                </a:solidFill>
              </a:rPr>
              <a:t>PROYECTOS </a:t>
            </a:r>
            <a:r>
              <a:rPr lang="es-ES_tradnl" sz="2800" dirty="0">
                <a:solidFill>
                  <a:schemeClr val="tx1"/>
                </a:solidFill>
              </a:rPr>
              <a:t>DE </a:t>
            </a:r>
            <a:r>
              <a:rPr lang="es-ES_tradnl" sz="2800" dirty="0" smtClean="0">
                <a:solidFill>
                  <a:schemeClr val="tx1"/>
                </a:solidFill>
              </a:rPr>
              <a:t>INVERSIÓN </a:t>
            </a:r>
            <a:r>
              <a:rPr lang="es-ES_tradnl" sz="2800" dirty="0">
                <a:solidFill>
                  <a:schemeClr val="tx1"/>
                </a:solidFill>
              </a:rPr>
              <a:t>Y </a:t>
            </a:r>
            <a:r>
              <a:rPr lang="es-ES_tradnl" sz="2800" dirty="0" smtClean="0">
                <a:solidFill>
                  <a:schemeClr val="tx1"/>
                </a:solidFill>
              </a:rPr>
              <a:t>PRE-INVERSIÓN</a:t>
            </a:r>
            <a:endParaRPr lang="es-ES_tradnl" sz="2800" dirty="0">
              <a:solidFill>
                <a:schemeClr val="tx1"/>
              </a:solidFill>
            </a:endParaRPr>
          </a:p>
          <a:p>
            <a:pPr algn="just"/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259632" y="260648"/>
            <a:ext cx="6984775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600" b="1" dirty="0">
                <a:solidFill>
                  <a:srgbClr val="0A5E24"/>
                </a:solidFill>
              </a:rPr>
              <a:t>OBJETIVOS  INSTITUCIONALES  DE LA  CAJA NACIONAL DE  SALUD</a:t>
            </a:r>
            <a:endParaRPr lang="es-ES" sz="36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8257"/>
              </p:ext>
            </p:extLst>
          </p:nvPr>
        </p:nvGraphicFramePr>
        <p:xfrm>
          <a:off x="107503" y="1214581"/>
          <a:ext cx="8899860" cy="55588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2049"/>
                <a:gridCol w="3407496"/>
                <a:gridCol w="5060315"/>
              </a:tblGrid>
              <a:tr h="48363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Cód.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OBJETIVOS DE </a:t>
                      </a:r>
                      <a:r>
                        <a:rPr lang="es-ES" sz="1200" dirty="0" smtClean="0">
                          <a:effectLst/>
                        </a:rPr>
                        <a:t>GESTION </a:t>
                      </a:r>
                      <a:r>
                        <a:rPr lang="es-ES" sz="1200" dirty="0">
                          <a:effectLst/>
                        </a:rPr>
                        <a:t>2017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OBJETIVOS </a:t>
                      </a:r>
                      <a:r>
                        <a:rPr lang="es-ES" sz="1200" dirty="0" smtClean="0">
                          <a:effectLst/>
                        </a:rPr>
                        <a:t>ESPECIFICOS GESTION </a:t>
                      </a:r>
                      <a:r>
                        <a:rPr lang="es-ES" sz="1200" dirty="0">
                          <a:effectLst/>
                        </a:rPr>
                        <a:t>2017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44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Ampliar la Cobertura de Prestaciones de Salud con la captación de nuevos cotizantes.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</a:rPr>
                        <a:t>Incorporar a nuevos cotizantes a la Caja Nacional de Salud</a:t>
                      </a:r>
                      <a:r>
                        <a:rPr lang="es-ES" sz="1400" dirty="0" smtClean="0">
                          <a:effectLst/>
                        </a:rPr>
                        <a:t>.</a:t>
                      </a:r>
                      <a:endParaRPr lang="es-ES" sz="1400" dirty="0">
                        <a:effectLst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Optimizar la capacidad Técnica Administrativa y de control de Recursos Físicos, Financieros y Humanos de la Caja Nacional de Salud el marco de la Ley N° 1178.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</a:rPr>
                        <a:t>Elaborar Manuales de organizaciones y funciones</a:t>
                      </a:r>
                      <a:r>
                        <a:rPr lang="es-ES" sz="14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ES" sz="1400" dirty="0">
                        <a:effectLst/>
                      </a:endParaRPr>
                    </a:p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</a:rPr>
                        <a:t>Evaluar la ejecución trimestral del POA, Presupuestaria y PAC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4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Fortalecer la red de Servicios de Salud.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</a:rPr>
                        <a:t>Estructurar la Red de Servicios de Salud  a nivel regional.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321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Incrementar el capital físico y humano mediante la inversión en infraestructura equipamiento y sistema de información.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363" indent="-268288"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1.    </a:t>
                      </a:r>
                      <a:r>
                        <a:rPr lang="es-ES" sz="1400" dirty="0" err="1" smtClean="0">
                          <a:effectLst/>
                        </a:rPr>
                        <a:t>Refuncionalizar</a:t>
                      </a:r>
                      <a:r>
                        <a:rPr lang="es-ES" sz="1400" dirty="0" smtClean="0">
                          <a:effectLst/>
                        </a:rPr>
                        <a:t> los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establecimientos </a:t>
                      </a:r>
                      <a:r>
                        <a:rPr lang="es-ES" sz="1400" dirty="0">
                          <a:effectLst/>
                        </a:rPr>
                        <a:t>de salud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641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Fortalecer la provisión institucional de bienes, medicamentos, insumos reactivos de laboratorio y servicios en forma oportuna y eficiente.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</a:rPr>
                        <a:t>Asegurar la disponibilidad de medicamentos, insumos y reactivos de laboratorio (medicamentos).</a:t>
                      </a:r>
                    </a:p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effectLst/>
                        </a:rPr>
                        <a:t>Asegurar la disponibilidad de medicamentos, insumos y reactivos  (</a:t>
                      </a:r>
                      <a:r>
                        <a:rPr lang="es-ES" sz="1400" dirty="0" smtClean="0">
                          <a:effectLst/>
                        </a:rPr>
                        <a:t>Insumos)</a:t>
                      </a:r>
                    </a:p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 smtClean="0">
                          <a:effectLst/>
                        </a:rPr>
                        <a:t>Asegurar </a:t>
                      </a:r>
                      <a:r>
                        <a:rPr lang="es-ES" sz="1400" dirty="0">
                          <a:effectLst/>
                        </a:rPr>
                        <a:t>la disponibilidad de medicamentos, insumos y reactivos de laboratorio. (Reactivos</a:t>
                      </a:r>
                      <a:r>
                        <a:rPr lang="es-ES" sz="1400" dirty="0" smtClean="0">
                          <a:effectLst/>
                        </a:rPr>
                        <a:t>).</a:t>
                      </a:r>
                    </a:p>
                    <a:p>
                      <a:pPr marL="342900" lvl="0" indent="-25082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 smtClean="0">
                          <a:effectLst/>
                        </a:rPr>
                        <a:t>Digitalizar los sistemas de información en establecimientos de salud.</a:t>
                      </a: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83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Implementar y Fortalecer el programa de Salud Ocupacional a  nivel nacional y regional, en conformidad al Código de Seguridad Social y Normas Conexas.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92075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1400" dirty="0" smtClean="0">
                          <a:effectLst/>
                        </a:rPr>
                        <a:t>1.    Aplicar </a:t>
                      </a:r>
                      <a:r>
                        <a:rPr lang="es-ES" sz="1400" dirty="0">
                          <a:effectLst/>
                        </a:rPr>
                        <a:t>el Programa  de Salud Ocupacional  en la Regional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6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272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331640" y="260648"/>
            <a:ext cx="6912767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0A5E24"/>
                </a:solidFill>
              </a:rPr>
              <a:t>OBJETIVOS  INSTITUCIONALES  DE LA  CAJA NACIONAL DE  SALUD</a:t>
            </a:r>
            <a:endParaRPr lang="es-ES" sz="36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80366"/>
              </p:ext>
            </p:extLst>
          </p:nvPr>
        </p:nvGraphicFramePr>
        <p:xfrm>
          <a:off x="107503" y="1214581"/>
          <a:ext cx="8899860" cy="55424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2049"/>
                <a:gridCol w="3407496"/>
                <a:gridCol w="5060315"/>
              </a:tblGrid>
              <a:tr h="63024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Cód.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OBJETIVOS </a:t>
                      </a:r>
                      <a:r>
                        <a:rPr lang="es-ES" sz="1200">
                          <a:effectLst/>
                        </a:rPr>
                        <a:t>DE </a:t>
                      </a:r>
                      <a:r>
                        <a:rPr lang="es-ES" sz="1200" smtClean="0">
                          <a:effectLst/>
                        </a:rPr>
                        <a:t>GESTION </a:t>
                      </a:r>
                      <a:r>
                        <a:rPr lang="es-ES" sz="1200" dirty="0">
                          <a:effectLst/>
                        </a:rPr>
                        <a:t>2017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OBJETIVOS </a:t>
                      </a:r>
                      <a:r>
                        <a:rPr lang="es-ES" sz="1200" dirty="0" smtClean="0">
                          <a:effectLst/>
                        </a:rPr>
                        <a:t>ESPECIFICOS GESTION </a:t>
                      </a:r>
                      <a:r>
                        <a:rPr lang="es-ES" sz="1200" dirty="0">
                          <a:effectLst/>
                        </a:rPr>
                        <a:t>2017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446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Refuncionalizar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el Primer Nivel de Atención en salud para incrementar la capacidad resolutiva.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Refuncionalizar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(ampliado, refaccionando y Remodelado) los establecimientos de salud de primer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nivel.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Acreditar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 menos un servicio en los establecimientos de salud de Primer  Nivel de Atención.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Mejorar la capacidad Resolutiva en el Tercer Nivel de Atención de Salud incentivando la investigación y el Desarrollo Científico.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Mejorar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capacidad resolutiva en establecimientos de salud de tercer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nivel.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Acreditar los Servicios de los Establecimientos de Salud de Tercer Nivel de Atención.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Acreditar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 menos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servicio en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establecimientos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salud de 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tercer nivel.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321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Fortalecer la transparencia Institucional en la Caja Nacional de Salud.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Implementar el Control Social en los establecimientos de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641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Refuncionalizar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el Primer Nivel de Atención en salud para incrementar la capacidad resolutiva.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Refuncionalizar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(ampliado, refaccionando y Remodelado)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ES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establecimientos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salud de primer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nivel.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Acreditar  al menos un servicio en los establecimientos de salud de Primer  Nivel de Atención.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83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120" marR="2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Mejorar la capacidad Resolutiva en el Tercer Nivel de Atención de Salud incentivando la investigación y el Desarrollo Científico.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Mejorar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capacidad resolutiva en establecimientos de salud de tercer nivel.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9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52" y="0"/>
            <a:ext cx="9235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539552" y="260648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A5E24"/>
                </a:solidFill>
              </a:rPr>
              <a:t>PROGRAMA  OPERATIVO ANUAL 2017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72406"/>
              </p:ext>
            </p:extLst>
          </p:nvPr>
        </p:nvGraphicFramePr>
        <p:xfrm>
          <a:off x="1043608" y="1340768"/>
          <a:ext cx="7663542" cy="45713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486399"/>
                <a:gridCol w="2177143"/>
              </a:tblGrid>
              <a:tr h="1014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r>
                        <a:rPr lang="es-MX" sz="2000" dirty="0" smtClean="0">
                          <a:effectLst/>
                        </a:rPr>
                        <a:t>UNIDAD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TOTAL DE OPERACIONES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976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COCHABAMBA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4740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ADMINISTRACION REGIONAL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228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JEFATURA MEDICA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492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JEFATURA SERVICIOS </a:t>
                      </a:r>
                      <a:r>
                        <a:rPr lang="es-MX" sz="2000" dirty="0">
                          <a:effectLst/>
                        </a:rPr>
                        <a:t>GENERALES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172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HOSPITAL OBRERO N° 2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1668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CIMFA MAV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324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CIMFA QUILLACOLLO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176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CIMFA VILLA GALINDO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180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CIMFA SUR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180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5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539552" y="260648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A5E24"/>
                </a:solidFill>
              </a:rPr>
              <a:t>PROGRAMA  OPERATIVO ANUAL 2017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35845"/>
              </p:ext>
            </p:extLst>
          </p:nvPr>
        </p:nvGraphicFramePr>
        <p:xfrm>
          <a:off x="899592" y="1340768"/>
          <a:ext cx="7663542" cy="45713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486399"/>
                <a:gridCol w="2177143"/>
              </a:tblGrid>
              <a:tr h="1014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r>
                        <a:rPr lang="es-MX" sz="2000" dirty="0" smtClean="0">
                          <a:effectLst/>
                        </a:rPr>
                        <a:t>UNIDAD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TOTAL DE OPERACIONES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976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PAISE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 PUNATA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 SACABA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 SARCOBAMBA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 AIQUILE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 COBOCE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 VILLA TUNARI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 KAMI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 DEL TRABAJO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9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547664" y="260648"/>
            <a:ext cx="669674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A5E24"/>
                </a:solidFill>
              </a:rPr>
              <a:t>PRESUPUESTO DE RECURSOS APROBADO </a:t>
            </a:r>
            <a:r>
              <a:rPr lang="es-ES" sz="3200" b="1" dirty="0" smtClean="0">
                <a:solidFill>
                  <a:srgbClr val="0A5E24"/>
                </a:solidFill>
              </a:rPr>
              <a:t>GESTIÓN </a:t>
            </a:r>
            <a:r>
              <a:rPr lang="es-ES" sz="3200" b="1" dirty="0">
                <a:solidFill>
                  <a:srgbClr val="0A5E24"/>
                </a:solidFill>
              </a:rPr>
              <a:t>2017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30782"/>
              </p:ext>
            </p:extLst>
          </p:nvPr>
        </p:nvGraphicFramePr>
        <p:xfrm>
          <a:off x="683568" y="1916832"/>
          <a:ext cx="8352930" cy="38952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12507"/>
                <a:gridCol w="5064159"/>
                <a:gridCol w="1512166"/>
                <a:gridCol w="864098"/>
              </a:tblGrid>
              <a:tr h="108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RUBRO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DESCRIPCION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PRESUPUESTO APROBADO GESTION 2017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%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57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12000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VENTA DE SERVICIOS DE LAS ADMINISTRACIONES PUBLICAS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4.451.803,00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</a:rPr>
                        <a:t>0,85%</a:t>
                      </a:r>
                      <a:endParaRPr lang="es-E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15000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TASA, DERECHOS Y OTROS INGRESOS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2.530.057,00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</a:rPr>
                        <a:t>0,49%</a:t>
                      </a:r>
                      <a:endParaRPr lang="es-E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16000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INTERESES Y OTRAS RENTAS DE LA PROPIEDAD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2.624,00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</a:rPr>
                        <a:t>0,01%</a:t>
                      </a:r>
                      <a:endParaRPr lang="es-E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17000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CONTRIBUCIONES A LA SEGURIDAD SOCIAL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514.100.615,00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</a:rPr>
                        <a:t>98,65%</a:t>
                      </a:r>
                      <a:endParaRPr lang="es-E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TOTAL DE GASTOS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521.085.099,00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4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"/>
            <a:ext cx="9067374" cy="6858000"/>
          </a:xfrm>
          <a:prstGeom prst="rect">
            <a:avLst/>
          </a:prstGeom>
        </p:spPr>
      </p:pic>
      <p:sp>
        <p:nvSpPr>
          <p:cNvPr id="5" name="4 Título"/>
          <p:cNvSpPr txBox="1">
            <a:spLocks noGrp="1"/>
          </p:cNvSpPr>
          <p:nvPr>
            <p:ph type="ctrTitle"/>
          </p:nvPr>
        </p:nvSpPr>
        <p:spPr>
          <a:xfrm>
            <a:off x="1115616" y="332656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A5E24"/>
                </a:solidFill>
                <a:latin typeface="Century Gothic" pitchFamily="34" charset="0"/>
                <a:cs typeface="Arial" pitchFamily="34" charset="0"/>
              </a:rPr>
              <a:t>RENDICIÓN PÚBLICA </a:t>
            </a:r>
            <a:r>
              <a:rPr lang="es-ES" sz="2000" b="1" dirty="0">
                <a:solidFill>
                  <a:srgbClr val="0A5E24"/>
                </a:solidFill>
                <a:latin typeface="Century Gothic" pitchFamily="34" charset="0"/>
                <a:cs typeface="Arial" pitchFamily="34" charset="0"/>
              </a:rPr>
              <a:t>DE  CUENTAS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02904" y="1340768"/>
            <a:ext cx="7848872" cy="22322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BO" dirty="0">
                <a:solidFill>
                  <a:schemeClr val="tx1"/>
                </a:solidFill>
              </a:rPr>
              <a:t>En </a:t>
            </a:r>
            <a:r>
              <a:rPr lang="es-BO" dirty="0" smtClean="0">
                <a:solidFill>
                  <a:schemeClr val="tx1"/>
                </a:solidFill>
              </a:rPr>
              <a:t>la Audiencia de Rendición de Cuentas Pública Inicial (A.P.I.), se brinda </a:t>
            </a:r>
            <a:r>
              <a:rPr lang="es-BO" dirty="0">
                <a:solidFill>
                  <a:schemeClr val="tx1"/>
                </a:solidFill>
              </a:rPr>
              <a:t>información </a:t>
            </a:r>
            <a:r>
              <a:rPr lang="es-BO" dirty="0" smtClean="0">
                <a:solidFill>
                  <a:schemeClr val="tx1"/>
                </a:solidFill>
              </a:rPr>
              <a:t>sobre: misión</a:t>
            </a:r>
            <a:r>
              <a:rPr lang="es-BO" dirty="0">
                <a:solidFill>
                  <a:schemeClr val="tx1"/>
                </a:solidFill>
              </a:rPr>
              <a:t>, visión, objetivos  estratégicos y planificación anual, fundamentalmente y se  priorizan los  resultados  específicos de  la  gestión </a:t>
            </a:r>
            <a:r>
              <a:rPr lang="es-BO" dirty="0" smtClean="0">
                <a:solidFill>
                  <a:schemeClr val="tx1"/>
                </a:solidFill>
              </a:rPr>
              <a:t>pública </a:t>
            </a:r>
            <a:r>
              <a:rPr lang="es-BO" dirty="0">
                <a:solidFill>
                  <a:schemeClr val="tx1"/>
                </a:solidFill>
              </a:rPr>
              <a:t>institucional a  los  que  se  harán seguimiento durante el proceso anual de R</a:t>
            </a:r>
            <a:r>
              <a:rPr lang="es-BO" dirty="0" smtClean="0">
                <a:solidFill>
                  <a:schemeClr val="tx1"/>
                </a:solidFill>
              </a:rPr>
              <a:t>endición Pública  </a:t>
            </a:r>
            <a:r>
              <a:rPr lang="es-BO" dirty="0">
                <a:solidFill>
                  <a:schemeClr val="tx1"/>
                </a:solidFill>
              </a:rPr>
              <a:t>de  </a:t>
            </a:r>
            <a:r>
              <a:rPr lang="es-BO" dirty="0" smtClean="0">
                <a:solidFill>
                  <a:schemeClr val="tx1"/>
                </a:solidFill>
              </a:rPr>
              <a:t>Cuentas</a:t>
            </a:r>
            <a:r>
              <a:rPr lang="es-BO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52" y="3140968"/>
            <a:ext cx="5184576" cy="32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259631" y="363358"/>
            <a:ext cx="7056783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A5E24"/>
                </a:solidFill>
              </a:rPr>
              <a:t>PRESUPUESTO DE RECURSOS APROBADO </a:t>
            </a:r>
            <a:r>
              <a:rPr lang="es-ES" sz="2400" b="1" dirty="0" smtClean="0">
                <a:solidFill>
                  <a:srgbClr val="0A5E24"/>
                </a:solidFill>
              </a:rPr>
              <a:t>GESTIÓN 2017 CONTRIBUCIONES </a:t>
            </a:r>
            <a:r>
              <a:rPr lang="es-ES" sz="2400" b="1" dirty="0">
                <a:solidFill>
                  <a:srgbClr val="0A5E24"/>
                </a:solidFill>
              </a:rPr>
              <a:t>A LA SEGURIDAD SOCIAL</a:t>
            </a:r>
            <a:br>
              <a:rPr lang="es-ES" sz="2400" b="1" dirty="0">
                <a:solidFill>
                  <a:srgbClr val="0A5E24"/>
                </a:solidFill>
              </a:rPr>
            </a:br>
            <a:endParaRPr lang="es-ES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48091"/>
              </p:ext>
            </p:extLst>
          </p:nvPr>
        </p:nvGraphicFramePr>
        <p:xfrm>
          <a:off x="683568" y="1916832"/>
          <a:ext cx="8119388" cy="34378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85985"/>
                <a:gridCol w="4137059"/>
                <a:gridCol w="1440160"/>
                <a:gridCol w="1656184"/>
              </a:tblGrid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RUBRO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DESCRIPCION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PRESUPUESTO APROBADO GESTION 2017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%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57691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17000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CONTRIBUCIONES A LA SEGURIDAD SOCIAL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514.100.615,00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100%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66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s-ES" sz="1600" u="none" strike="noStrike" dirty="0">
                          <a:effectLst/>
                        </a:rPr>
                        <a:t>17111   Del Sector Publico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364.529.285,00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s-ES" sz="1600" u="none" strike="noStrike" dirty="0" smtClean="0">
                          <a:effectLst/>
                        </a:rPr>
                        <a:t>70,91%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s-ES" sz="1600" u="none" strike="noStrike" dirty="0">
                          <a:effectLst/>
                        </a:rPr>
                        <a:t>17112   Del Sector Privado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149.452.079,00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s-ES" sz="1600" u="none" strike="noStrike" dirty="0" smtClean="0">
                          <a:effectLst/>
                        </a:rPr>
                        <a:t>29,07%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s-ES" sz="1600" u="none" strike="noStrike" dirty="0">
                          <a:effectLst/>
                        </a:rPr>
                        <a:t>17121   Laborales - Sector Pasivo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41.673,00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s-ES" sz="1600" u="none" strike="noStrike" dirty="0" smtClean="0">
                          <a:effectLst/>
                        </a:rPr>
                        <a:t>0,008%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s-ES" sz="1600" u="none" strike="noStrike" dirty="0">
                          <a:effectLst/>
                        </a:rPr>
                        <a:t>17200   Contribuciones Voluntarias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77.578,00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s-ES" sz="1600" u="none" strike="noStrike" dirty="0" smtClean="0">
                          <a:effectLst/>
                        </a:rPr>
                        <a:t>0,015%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0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687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403648" y="404664"/>
            <a:ext cx="669674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A5E24"/>
                </a:solidFill>
              </a:rPr>
              <a:t>PRESUPUESTO DE RECURSOS APROBADO </a:t>
            </a:r>
            <a:r>
              <a:rPr lang="es-ES" sz="2400" b="1" dirty="0" smtClean="0">
                <a:solidFill>
                  <a:srgbClr val="0A5E24"/>
                </a:solidFill>
              </a:rPr>
              <a:t>GESTIÓN 2017 CONTRIBUCIONES </a:t>
            </a:r>
            <a:r>
              <a:rPr lang="es-ES" sz="2400" b="1" dirty="0">
                <a:solidFill>
                  <a:srgbClr val="0A5E24"/>
                </a:solidFill>
              </a:rPr>
              <a:t>A LA SEGURIDAD SOCIAL</a:t>
            </a:r>
            <a:br>
              <a:rPr lang="es-ES" sz="2400" b="1" dirty="0">
                <a:solidFill>
                  <a:srgbClr val="0A5E24"/>
                </a:solidFill>
              </a:rPr>
            </a:br>
            <a:endParaRPr lang="es-ES" sz="24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934453"/>
              </p:ext>
            </p:extLst>
          </p:nvPr>
        </p:nvGraphicFramePr>
        <p:xfrm>
          <a:off x="1323514" y="1052736"/>
          <a:ext cx="782048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65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259634" y="269776"/>
            <a:ext cx="7272806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>
                <a:solidFill>
                  <a:srgbClr val="0A5E24"/>
                </a:solidFill>
              </a:rPr>
              <a:t>PRESUPUESTO POR  EL OBJETO DEL GASTO APROBADO POR  PROGRAMAS  </a:t>
            </a:r>
            <a:r>
              <a:rPr lang="es-ES" sz="2500" b="1" dirty="0" smtClean="0">
                <a:solidFill>
                  <a:srgbClr val="0A5E24"/>
                </a:solidFill>
              </a:rPr>
              <a:t>GESTIÓN </a:t>
            </a:r>
            <a:r>
              <a:rPr lang="es-ES" sz="2500" b="1" dirty="0">
                <a:solidFill>
                  <a:srgbClr val="0A5E24"/>
                </a:solidFill>
              </a:rPr>
              <a:t>2017</a:t>
            </a:r>
            <a:endParaRPr lang="es-ES" sz="25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29575"/>
              </p:ext>
            </p:extLst>
          </p:nvPr>
        </p:nvGraphicFramePr>
        <p:xfrm>
          <a:off x="683568" y="1700808"/>
          <a:ext cx="7992887" cy="405990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69224"/>
                <a:gridCol w="5095471"/>
                <a:gridCol w="1728192"/>
              </a:tblGrid>
              <a:tr h="83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GRUPO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DESCRIPCION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PRESUPUESTO APROBADO GESTION 2017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SERVICIOS PERSONALES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180.267.315,00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20000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SERVICIOS NO PERSONALES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33.750.275,00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30000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MATERIALES Y SUMINISTROS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60.457.690,00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40000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ACTIVOS REALES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214.441.023,00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ACTIVOS FINANCIEROS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0,00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60000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SERVICIOS DE LA DEUDA PUBLICA Y DIS.DE OTROS PASIVOS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7.200.000,00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TRANSFERENCIAS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16.973.100,00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90000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OTROS GASTOS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7.995.696,00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TOTAL DE GASTOS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521.085.099,00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187624" y="260648"/>
            <a:ext cx="712879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A5E24"/>
                </a:solidFill>
              </a:rPr>
              <a:t>PRESUPUESTO POR OBJETO DEL GASTO APROBADO POR  GRUPOS  </a:t>
            </a:r>
            <a:r>
              <a:rPr lang="es-ES" sz="2800" b="1" dirty="0" smtClean="0">
                <a:solidFill>
                  <a:srgbClr val="0A5E24"/>
                </a:solidFill>
              </a:rPr>
              <a:t>GESTIÓN </a:t>
            </a:r>
            <a:r>
              <a:rPr lang="es-ES" sz="2800" b="1" dirty="0">
                <a:solidFill>
                  <a:srgbClr val="0A5E24"/>
                </a:solidFill>
              </a:rPr>
              <a:t>2017</a:t>
            </a:r>
            <a:endParaRPr lang="es-E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5417"/>
              </p:ext>
            </p:extLst>
          </p:nvPr>
        </p:nvGraphicFramePr>
        <p:xfrm>
          <a:off x="179512" y="1412776"/>
          <a:ext cx="8833969" cy="43958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24137"/>
                <a:gridCol w="5858053"/>
                <a:gridCol w="1751779"/>
              </a:tblGrid>
              <a:tr h="740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PROGRAMA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DESCRIPCION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PRESUPUESTO APROBADO GESTION 2017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8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GESTION ADMINISTRATIVA (ADMON Y SERVICIOS GENERALES)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31.177.803,00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01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GESTION DE SALUD (JEFATURA MEDICA)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13.957.253,00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72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BIENE Y SERVICIOS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157.340.278,00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SALUD OCUPACIONAL (MEDICINA DEL TRABAJO)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3.595.380,00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74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PRIMER NIVEL DE ATENCION (PAISE-CIMFAS-CIS)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75.388.753,00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75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SEGUNDO NIVEL DE ATENCION (BRONCOPULMONAR)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322.346,00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76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TERCER NIVEL DE ATENCION (HOSPITAL OBRERO Nº 2)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155.150.765,00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77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FORTALECIMIENTO INSTITUCIONAL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51.927.241,00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78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CONTROL SOCIAL (TRANSFERENCIA)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56.484,00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97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SERVICIO DE LA DEUDA PUBLICA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19.363.236,00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98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TRANSFERENCIA AL MINISTERIO DE SALUD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12.805.560,00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TOTAL DE GASTOS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521.085.099,00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1" marR="35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403648" y="260648"/>
            <a:ext cx="662473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A5E24"/>
                </a:solidFill>
              </a:rPr>
              <a:t>PRESUPUESTO APROBADO PARA  PROYECTOS  DE  </a:t>
            </a:r>
            <a:r>
              <a:rPr lang="es-ES" sz="2800" b="1" dirty="0" smtClean="0">
                <a:solidFill>
                  <a:srgbClr val="0A5E24"/>
                </a:solidFill>
              </a:rPr>
              <a:t>INVERSIÓN GESTIÓN </a:t>
            </a:r>
            <a:r>
              <a:rPr lang="es-ES" sz="2800" b="1" dirty="0">
                <a:solidFill>
                  <a:srgbClr val="0A5E24"/>
                </a:solidFill>
              </a:rPr>
              <a:t>2017</a:t>
            </a:r>
            <a:endParaRPr lang="es-ES" sz="28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22918"/>
              </p:ext>
            </p:extLst>
          </p:nvPr>
        </p:nvGraphicFramePr>
        <p:xfrm>
          <a:off x="395536" y="1628800"/>
          <a:ext cx="8193149" cy="39123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60895"/>
                <a:gridCol w="4663888"/>
                <a:gridCol w="2268366"/>
              </a:tblGrid>
              <a:tr h="70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PROYECTO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DESCRIPCION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PRESUPUESTO APROBADO GESTION 2017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2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REHAB. INTEGRAL SISTEMA ELECTRICO H.O. Nº 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4.725.000,00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15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CONST. POLICLINICO QUILLACOLLO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11.025.000,00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CONST. ARCHIVO GENERAL REGIONAL COCHABAMBA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3.383.850,00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AMPL. SERVICIO LABORATORIO H.O. Nº 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3.220.000,00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CONST. DEPOSITO ACTIVO FIJO COCHABAMBA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2.100.000,00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CONST. SIST.RED ALCANTARILLADO SANITARIO H.O. Nº 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5.775.000,00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20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AMPL. ALMACEN DE MEDICAMENTOS REG. CBBA.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3.150.000,00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21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CONST. DEPOSITO DE INSUMOS Y OFICINAS REG. CBBA.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2.100.000,00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22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CONST. EDIFICIO ADMINISTRACION REGIONAL COCHABAMBA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5.250.000,00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23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CONST. CENTRO ONCOLOGICO H.O. Nº 2 COCHABAMBA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31.200.000,00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24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CONST. NUEVO HOSPITAL OBRERO COCHABAMBA (CONSULTORIA)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6.950.000,00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7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403648" y="260648"/>
            <a:ext cx="6840759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A5E24"/>
                </a:solidFill>
              </a:rPr>
              <a:t>PRESUPUESTO APROBADO PARA  PROYECTOS  DE  INVERSION </a:t>
            </a:r>
            <a:r>
              <a:rPr lang="es-ES" sz="2800" b="1" dirty="0" smtClean="0">
                <a:solidFill>
                  <a:srgbClr val="0A5E24"/>
                </a:solidFill>
              </a:rPr>
              <a:t>GESTIÓN </a:t>
            </a:r>
            <a:r>
              <a:rPr lang="es-ES" sz="2800" b="1" dirty="0">
                <a:solidFill>
                  <a:srgbClr val="0A5E24"/>
                </a:solidFill>
              </a:rPr>
              <a:t>2017</a:t>
            </a:r>
            <a:endParaRPr lang="es-ES" sz="28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29172"/>
              </p:ext>
            </p:extLst>
          </p:nvPr>
        </p:nvGraphicFramePr>
        <p:xfrm>
          <a:off x="323528" y="1484784"/>
          <a:ext cx="8536767" cy="41932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03919"/>
                <a:gridCol w="5269349"/>
                <a:gridCol w="2363499"/>
              </a:tblGrid>
              <a:tr h="682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PROYECTO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DESCRIPCION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PRESUPUESTO APROBADO GESTION 2017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8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79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CONST. SERVICIO DE PATOLOGIA Y MORGUE H. O. Nº 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4.650.000,00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REMOD</a:t>
                      </a:r>
                      <a:r>
                        <a:rPr lang="es-BO" sz="1400" dirty="0" smtClean="0">
                          <a:effectLst/>
                        </a:rPr>
                        <a:t>. SERVICIO </a:t>
                      </a:r>
                      <a:r>
                        <a:rPr lang="es-BO" sz="1400" dirty="0">
                          <a:effectLst/>
                        </a:rPr>
                        <a:t>DE NUTRICION H.O. Nº 2.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4.095.000,00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REMOD</a:t>
                      </a:r>
                      <a:r>
                        <a:rPr lang="es-BO" sz="1400" dirty="0" smtClean="0">
                          <a:effectLst/>
                        </a:rPr>
                        <a:t>. BLOQUE </a:t>
                      </a:r>
                      <a:r>
                        <a:rPr lang="es-BO" sz="1400" dirty="0">
                          <a:effectLst/>
                        </a:rPr>
                        <a:t>MATERNO INFANTIL H.O. Nº 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997.500,00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REMOD</a:t>
                      </a:r>
                      <a:r>
                        <a:rPr lang="es-BO" sz="1400" dirty="0" smtClean="0">
                          <a:effectLst/>
                        </a:rPr>
                        <a:t>. AREA </a:t>
                      </a:r>
                      <a:r>
                        <a:rPr lang="es-BO" sz="1400" dirty="0">
                          <a:effectLst/>
                        </a:rPr>
                        <a:t>QUIRUGICA Y ESTERILIZACION BLOQUE B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945.000,00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REMODELACION CIS VILLA TUNARI </a:t>
                      </a:r>
                      <a:r>
                        <a:rPr lang="es-BO" sz="1400" dirty="0" smtClean="0">
                          <a:effectLst/>
                        </a:rPr>
                        <a:t>– </a:t>
                      </a:r>
                      <a:r>
                        <a:rPr lang="es-BO" sz="1400" dirty="0">
                          <a:effectLst/>
                        </a:rPr>
                        <a:t>COCHABAMBA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735.000,00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84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EQUP</a:t>
                      </a:r>
                      <a:r>
                        <a:rPr lang="es-BO" sz="1400" dirty="0" smtClean="0">
                          <a:effectLst/>
                        </a:rPr>
                        <a:t>. PROV. INSTALACION </a:t>
                      </a:r>
                      <a:r>
                        <a:rPr lang="es-BO" sz="1400" dirty="0">
                          <a:effectLst/>
                        </a:rPr>
                        <a:t>ASCENSOR CAMILLERO H.O. Nº 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640.189,00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REMODELACION CIMFA 32 </a:t>
                      </a:r>
                      <a:r>
                        <a:rPr lang="es-BO" sz="1400" dirty="0" smtClean="0">
                          <a:effectLst/>
                        </a:rPr>
                        <a:t>– </a:t>
                      </a:r>
                      <a:r>
                        <a:rPr lang="es-BO" sz="1400" dirty="0">
                          <a:effectLst/>
                        </a:rPr>
                        <a:t>COCHABAMBA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591.500,00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IMPLEM. PLANTA GENERADORA DE OXIGENO MEDICINAL H.O. Nº 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10.973.692,00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87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IMPLEM. DEL COMPLEJO DE LABORATORIO CLINICO AUTOMATIZADO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12.200.000,00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IMPLEM. CENTRO INTEGRAL DE REHABILITACION INFANTIL H.O.   Nº 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8.820.000,00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TOTAL DE GASTOS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123.526.731,00</a:t>
                      </a:r>
                      <a:endParaRPr lang="es-E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310" marR="22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683568" y="260648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A5E24"/>
                </a:solidFill>
              </a:rPr>
              <a:t>COMPRA DE INMUEBLES</a:t>
            </a:r>
            <a:endParaRPr lang="es-ES" sz="32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48593"/>
              </p:ext>
            </p:extLst>
          </p:nvPr>
        </p:nvGraphicFramePr>
        <p:xfrm>
          <a:off x="1619009" y="2023615"/>
          <a:ext cx="7085555" cy="12470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4466"/>
                <a:gridCol w="3833791"/>
                <a:gridCol w="2157298"/>
              </a:tblGrid>
              <a:tr h="732852"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PARTIDA</a:t>
                      </a:r>
                      <a:endParaRPr lang="es-B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DESCRIPCION</a:t>
                      </a:r>
                      <a:endParaRPr lang="es-B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MONTO GLOBAL</a:t>
                      </a:r>
                      <a:endParaRPr lang="es-B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514169"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41100</a:t>
                      </a:r>
                      <a:endParaRPr lang="es-B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COMPRA DE INMUEBLES</a:t>
                      </a:r>
                      <a:endParaRPr lang="es-B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46´733.191,00</a:t>
                      </a:r>
                      <a:endParaRPr lang="es-B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19671" y="3573016"/>
            <a:ext cx="705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BO" sz="2400" dirty="0" smtClean="0"/>
              <a:t>Los edificios se encuentra sujetos a evaluación de priorización para la adquisición, de acuerdo a requerimiento.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17335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259632" y="260648"/>
            <a:ext cx="6768751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92150"/>
              </p:ext>
            </p:extLst>
          </p:nvPr>
        </p:nvGraphicFramePr>
        <p:xfrm>
          <a:off x="971600" y="1196752"/>
          <a:ext cx="7704856" cy="49987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19"/>
                <a:gridCol w="395121"/>
                <a:gridCol w="1382923"/>
                <a:gridCol w="4091532"/>
                <a:gridCol w="1440161"/>
              </a:tblGrid>
              <a:tr h="389979">
                <a:tc gridSpan="5">
                  <a:txBody>
                    <a:bodyPr/>
                    <a:lstStyle/>
                    <a:p>
                      <a:endParaRPr lang="es-BO" dirty="0"/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1944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346200" rtl="0" fontAlgn="ctr">
                        <a:tabLst/>
                      </a:pPr>
                      <a:r>
                        <a:rPr lang="es-ES" sz="1600" u="none" strike="noStrike" dirty="0">
                          <a:effectLst/>
                        </a:rPr>
                        <a:t>PROYECTOS DE </a:t>
                      </a:r>
                      <a:r>
                        <a:rPr lang="es-ES" sz="1600" u="none" strike="noStrike" dirty="0" smtClean="0">
                          <a:effectLst/>
                        </a:rPr>
                        <a:t>PREINVERSIÓN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 smtClean="0">
                          <a:effectLst/>
                        </a:rPr>
                        <a:t>CONSULTORIA-CONSTRUCCIÓN </a:t>
                      </a:r>
                      <a:r>
                        <a:rPr lang="es-ES" sz="1600" u="none" strike="noStrike" dirty="0">
                          <a:effectLst/>
                        </a:rPr>
                        <a:t>NUEVO HOSPITAL OBRERO N°2 - REG. CBBA.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 smtClean="0">
                          <a:effectLst/>
                        </a:rPr>
                        <a:t>6´950.000,00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PROYECTOS DE </a:t>
                      </a:r>
                      <a:r>
                        <a:rPr lang="es-ES" sz="1600" u="none" strike="noStrike" dirty="0" smtClean="0">
                          <a:effectLst/>
                        </a:rPr>
                        <a:t>INVERSIÓN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 smtClean="0">
                          <a:effectLst/>
                        </a:rPr>
                        <a:t>CONSTRUCCIÓN </a:t>
                      </a:r>
                      <a:r>
                        <a:rPr lang="es-ES" sz="1600" u="none" strike="noStrike" dirty="0">
                          <a:effectLst/>
                        </a:rPr>
                        <a:t>POLICLINICO QUILLACOLLO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 smtClean="0">
                          <a:effectLst/>
                        </a:rPr>
                        <a:t>10´500.000,00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PROYECTOS DE </a:t>
                      </a:r>
                      <a:r>
                        <a:rPr lang="es-ES" sz="1600" u="none" strike="noStrike" dirty="0" smtClean="0">
                          <a:effectLst/>
                        </a:rPr>
                        <a:t>INVERSIÓN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 smtClean="0">
                          <a:effectLst/>
                        </a:rPr>
                        <a:t>CONST. REMODELACIÓN </a:t>
                      </a:r>
                      <a:r>
                        <a:rPr lang="es-ES" sz="1600" u="none" strike="noStrike" dirty="0">
                          <a:effectLst/>
                        </a:rPr>
                        <a:t>CIS VILLA TUNARI CBBA.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600" u="none" strike="noStrike" dirty="0" smtClean="0">
                          <a:effectLst/>
                        </a:rPr>
                        <a:t>700.000,00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64703"/>
              </p:ext>
            </p:extLst>
          </p:nvPr>
        </p:nvGraphicFramePr>
        <p:xfrm>
          <a:off x="971600" y="1196752"/>
          <a:ext cx="7560840" cy="49987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7733"/>
                <a:gridCol w="387735"/>
                <a:gridCol w="1357075"/>
                <a:gridCol w="4031185"/>
                <a:gridCol w="1397112"/>
              </a:tblGrid>
              <a:tr h="3899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 smtClean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1944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DE PATOLOGIA Y MORGUE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3´000.000,00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ASCENSOR CAMILLERO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</a:t>
                      </a:r>
                      <a:r>
                        <a:rPr lang="es-BO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</a:t>
                      </a:r>
                      <a:r>
                        <a:rPr lang="es-BO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640.189,00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INTEGRAL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INFANTIL N°2 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8´400.000,00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33442"/>
              </p:ext>
            </p:extLst>
          </p:nvPr>
        </p:nvGraphicFramePr>
        <p:xfrm>
          <a:off x="827583" y="1335340"/>
          <a:ext cx="7776864" cy="49987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12"/>
                <a:gridCol w="398813"/>
                <a:gridCol w="1395848"/>
                <a:gridCol w="3999215"/>
                <a:gridCol w="1584176"/>
              </a:tblGrid>
              <a:tr h="3899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1944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7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COMPLEJO DE LABORATORIO CLINICO AUTOMATIZADO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12´200.000,00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PLANTA GENERADORA DE OXIGENO MEDICINAL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N°2 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REMODELACIÓN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 QUIRURGICA Y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ESTERILIZACIÓN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B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34613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"/>
            <a:ext cx="9067374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429231" y="284860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0A5E24"/>
                </a:solidFill>
              </a:rPr>
              <a:t>LA CAJA NACIONAL DE SALUD</a:t>
            </a:r>
            <a:endParaRPr lang="es-ES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101318"/>
            <a:ext cx="4682285" cy="4314667"/>
          </a:xfrm>
          <a:noFill/>
        </p:spPr>
        <p:txBody>
          <a:bodyPr>
            <a:noAutofit/>
          </a:bodyPr>
          <a:lstStyle/>
          <a:p>
            <a:pPr algn="just"/>
            <a:r>
              <a:rPr lang="es-ES" sz="2500" dirty="0">
                <a:solidFill>
                  <a:schemeClr val="tx1"/>
                </a:solidFill>
              </a:rPr>
              <a:t>La Caja Nacional de Salud (CNS), es una institución </a:t>
            </a:r>
            <a:r>
              <a:rPr lang="es-ES" sz="2500" b="1" i="1" dirty="0" smtClean="0">
                <a:solidFill>
                  <a:schemeClr val="tx1"/>
                </a:solidFill>
              </a:rPr>
              <a:t>descentralizada</a:t>
            </a:r>
            <a:r>
              <a:rPr lang="es-ES" sz="2500" i="1" dirty="0" smtClean="0">
                <a:solidFill>
                  <a:schemeClr val="tx1"/>
                </a:solidFill>
              </a:rPr>
              <a:t> </a:t>
            </a:r>
            <a:r>
              <a:rPr lang="es-ES" sz="2500" dirty="0" smtClean="0">
                <a:solidFill>
                  <a:schemeClr val="tx1"/>
                </a:solidFill>
              </a:rPr>
              <a:t>de </a:t>
            </a:r>
            <a:r>
              <a:rPr lang="es-ES" sz="2500" dirty="0">
                <a:solidFill>
                  <a:schemeClr val="tx1"/>
                </a:solidFill>
              </a:rPr>
              <a:t>derecho público sin fines de lucro, con </a:t>
            </a:r>
            <a:r>
              <a:rPr lang="es-ES" sz="2500" dirty="0" smtClean="0">
                <a:solidFill>
                  <a:schemeClr val="tx1"/>
                </a:solidFill>
              </a:rPr>
              <a:t>personería </a:t>
            </a:r>
            <a:r>
              <a:rPr lang="es-ES" sz="2500" dirty="0">
                <a:solidFill>
                  <a:schemeClr val="tx1"/>
                </a:solidFill>
              </a:rPr>
              <a:t>jurídica, autonomía de gestión y patrimonio independiente, encargada de la gestión, aplicación y ejecución del </a:t>
            </a:r>
            <a:r>
              <a:rPr lang="es-ES" sz="2500" dirty="0" smtClean="0">
                <a:solidFill>
                  <a:schemeClr val="tx1"/>
                </a:solidFill>
              </a:rPr>
              <a:t>Régimen </a:t>
            </a:r>
            <a:r>
              <a:rPr lang="es-ES" sz="2500" dirty="0">
                <a:solidFill>
                  <a:schemeClr val="tx1"/>
                </a:solidFill>
              </a:rPr>
              <a:t>de Seguridad Social a </a:t>
            </a:r>
            <a:r>
              <a:rPr lang="es-ES" sz="2500" dirty="0" smtClean="0">
                <a:solidFill>
                  <a:schemeClr val="tx1"/>
                </a:solidFill>
              </a:rPr>
              <a:t>Corto Plazo: Enfermedad</a:t>
            </a:r>
            <a:r>
              <a:rPr lang="es-ES" sz="2500" dirty="0">
                <a:solidFill>
                  <a:schemeClr val="tx1"/>
                </a:solidFill>
              </a:rPr>
              <a:t>, Maternidad y Riesgos </a:t>
            </a:r>
            <a:r>
              <a:rPr lang="es-ES" sz="2500" dirty="0" smtClean="0">
                <a:solidFill>
                  <a:schemeClr val="tx1"/>
                </a:solidFill>
              </a:rPr>
              <a:t>Profesionales.</a:t>
            </a:r>
            <a:endParaRPr lang="es-ES" sz="25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06" y="4741469"/>
            <a:ext cx="3079998" cy="17231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6" y="2889551"/>
            <a:ext cx="3053448" cy="17082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5" y="1130557"/>
            <a:ext cx="3053449" cy="17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8052"/>
              </p:ext>
            </p:extLst>
          </p:nvPr>
        </p:nvGraphicFramePr>
        <p:xfrm>
          <a:off x="899592" y="1196752"/>
          <a:ext cx="7634759" cy="532859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1524"/>
                <a:gridCol w="391526"/>
                <a:gridCol w="1370341"/>
                <a:gridCol w="4041208"/>
                <a:gridCol w="1440160"/>
              </a:tblGrid>
              <a:tr h="39835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77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2200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10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REMODELACIÓN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BLOQUE MATERNO INFANTIL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1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REMOD. CIMFA 32 CBBA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7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REMOD DE SERVICIO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NUTRICIÓN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N°2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CBBA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3´900.000,00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37269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0494"/>
              </p:ext>
            </p:extLst>
          </p:nvPr>
        </p:nvGraphicFramePr>
        <p:xfrm>
          <a:off x="899592" y="1196752"/>
          <a:ext cx="7632848" cy="49987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1426"/>
                <a:gridCol w="391428"/>
                <a:gridCol w="1369999"/>
                <a:gridCol w="3895819"/>
                <a:gridCol w="1584176"/>
              </a:tblGrid>
              <a:tr h="3899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1944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13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DIAGNOSTICO Y REDISEÑO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INTEGRAL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SIST. ELECTRICO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4´500.000,00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CONST.SIST. RED ALCANTARILLADO SANITARIO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5´500.000,00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ARCHIVO GENERAL REGIONAL-CBBA.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3´223.850,00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25625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73893"/>
              </p:ext>
            </p:extLst>
          </p:nvPr>
        </p:nvGraphicFramePr>
        <p:xfrm>
          <a:off x="827584" y="1196752"/>
          <a:ext cx="7776864" cy="49987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12"/>
                <a:gridCol w="398813"/>
                <a:gridCol w="1395848"/>
                <a:gridCol w="4215239"/>
                <a:gridCol w="1368152"/>
              </a:tblGrid>
              <a:tr h="3899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1944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16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DEPOSITO DE INSUMOS Y OFICINA- REG. 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2´000.000,00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CONST. EDIFICIO ADMINISTRACION-REGIONAL 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5´000.000,00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DE LABORATORIO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N°2 -CBBA.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2´400.000,00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8634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72161"/>
              </p:ext>
            </p:extLst>
          </p:nvPr>
        </p:nvGraphicFramePr>
        <p:xfrm>
          <a:off x="827584" y="1124744"/>
          <a:ext cx="7848872" cy="49987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504"/>
                <a:gridCol w="402506"/>
                <a:gridCol w="1408772"/>
                <a:gridCol w="4194930"/>
                <a:gridCol w="1440160"/>
              </a:tblGrid>
              <a:tr h="3899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1944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19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ALMACEN DE MEDICAMENTOS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N°2-CBBA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3´000.000,00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20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CONST. DEPOSITO ACTIVOS FIJOS. REG. 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2´000.000,00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PREINVERSIÓN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CONST. CENTRO ONCOLOGICO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REG.CBBA.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30´000.000,00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9013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05830"/>
              </p:ext>
            </p:extLst>
          </p:nvPr>
        </p:nvGraphicFramePr>
        <p:xfrm>
          <a:off x="827584" y="1268760"/>
          <a:ext cx="7841605" cy="49987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32"/>
                <a:gridCol w="402133"/>
                <a:gridCol w="1708748"/>
                <a:gridCol w="3672408"/>
                <a:gridCol w="1656184"/>
              </a:tblGrid>
              <a:tr h="3899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1944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22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MANTENIMIENTOS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MANT. EXTERIOR BLOQUE C Y D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77.859,66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23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MANTENIMIENTOS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REFUNCIONALIZACIÓN </a:t>
                      </a: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ARCHIVOS CLINICOS </a:t>
                      </a: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32.598,99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MANTENIMIENTOS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MANT. MEDICINA INTERNA  BLOQUE VARONES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77.859,66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23450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84722"/>
              </p:ext>
            </p:extLst>
          </p:nvPr>
        </p:nvGraphicFramePr>
        <p:xfrm>
          <a:off x="971600" y="1484784"/>
          <a:ext cx="7488832" cy="44112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4041"/>
                <a:gridCol w="384043"/>
                <a:gridCol w="1608180"/>
                <a:gridCol w="3960440"/>
                <a:gridCol w="1152128"/>
              </a:tblGrid>
              <a:tr h="3899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7814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</a:rPr>
                        <a:t>25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MANTENIMIENTOS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MANT. MEDICINA INTERNA  BLOQUE MUJERES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311.795,48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MANTENIMIENTOS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 </a:t>
                      </a:r>
                      <a:r>
                        <a:rPr lang="es-BO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REFORESTACIÓN JARDIN </a:t>
                      </a: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 </a:t>
                      </a:r>
                      <a:r>
                        <a:rPr lang="es-BO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52.268,10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MANTENIMIENTOS</a:t>
                      </a:r>
                      <a:endParaRPr lang="es-E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MANT. RAMPA BLOQUE A. </a:t>
                      </a:r>
                      <a:r>
                        <a:rPr lang="es-BO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OBRERO N°2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9.377,77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10954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0"/>
            <a:ext cx="9153525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32164"/>
              </p:ext>
            </p:extLst>
          </p:nvPr>
        </p:nvGraphicFramePr>
        <p:xfrm>
          <a:off x="899592" y="1484784"/>
          <a:ext cx="7776865" cy="41760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12"/>
                <a:gridCol w="398813"/>
                <a:gridCol w="1395848"/>
                <a:gridCol w="2525820"/>
                <a:gridCol w="3057572"/>
              </a:tblGrid>
              <a:tr h="4357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 – INF UIR – 092/2017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614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DATOS GENERALES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8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VALOR-2017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384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INFRAESTRUCTURA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6" marR="4266" marT="4266" marB="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36" marR="429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EDIFICIOS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EDIFICIOS (ADQUISICIÓN DE BIENES INMUEBLES)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46´733.191,00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3 Título"/>
          <p:cNvSpPr txBox="1">
            <a:spLocks/>
          </p:cNvSpPr>
          <p:nvPr/>
        </p:nvSpPr>
        <p:spPr>
          <a:xfrm>
            <a:off x="1259632" y="260648"/>
            <a:ext cx="684075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0A5E24"/>
                </a:solidFill>
              </a:rPr>
              <a:t>PROYECTOS  DE  </a:t>
            </a:r>
            <a:r>
              <a:rPr lang="es-ES" sz="2600" b="1" dirty="0" smtClean="0">
                <a:solidFill>
                  <a:srgbClr val="0A5E24"/>
                </a:solidFill>
              </a:rPr>
              <a:t>CONSTRUCCIÓN</a:t>
            </a:r>
            <a:r>
              <a:rPr lang="es-ES" sz="2600" b="1" dirty="0">
                <a:solidFill>
                  <a:srgbClr val="0A5E24"/>
                </a:solidFill>
              </a:rPr>
              <a:t>, </a:t>
            </a:r>
            <a:r>
              <a:rPr lang="es-ES" sz="2600" b="1" dirty="0" smtClean="0">
                <a:solidFill>
                  <a:srgbClr val="0A5E24"/>
                </a:solidFill>
              </a:rPr>
              <a:t>AMPLIACIÓN </a:t>
            </a:r>
            <a:r>
              <a:rPr lang="es-ES" sz="2600" b="1" dirty="0">
                <a:solidFill>
                  <a:srgbClr val="0A5E24"/>
                </a:solidFill>
              </a:rPr>
              <a:t>Y </a:t>
            </a:r>
            <a:r>
              <a:rPr lang="es-ES" sz="2600" b="1" dirty="0" smtClean="0">
                <a:solidFill>
                  <a:srgbClr val="0A5E24"/>
                </a:solidFill>
              </a:rPr>
              <a:t>REFACCIÓN </a:t>
            </a:r>
            <a:r>
              <a:rPr lang="es-ES" sz="2600" b="1" dirty="0">
                <a:solidFill>
                  <a:srgbClr val="0A5E24"/>
                </a:solidFill>
              </a:rPr>
              <a:t>INSCRITOS  EN EL POA 2017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14605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686049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es-ES" sz="2800" dirty="0" smtClean="0">
                <a:effectLst/>
              </a:rPr>
              <a:t/>
            </a:r>
            <a:br>
              <a:rPr lang="es-ES" sz="2800" dirty="0" smtClean="0">
                <a:effectLst/>
              </a:rPr>
            </a:br>
            <a:r>
              <a:rPr lang="es-ES" sz="2800" b="1" dirty="0" smtClean="0">
                <a:solidFill>
                  <a:srgbClr val="0A5E24"/>
                </a:solidFill>
              </a:rPr>
              <a:t>  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38313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1975" y="159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01975" y="159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22287" y="4096121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BO" sz="4400" b="1" dirty="0" smtClean="0">
                <a:solidFill>
                  <a:srgbClr val="0A5E24"/>
                </a:solidFill>
                <a:latin typeface="Lucida Sans Unicode"/>
              </a:rPr>
              <a:t>GRACIAS POR SU ATENCIÓN</a:t>
            </a:r>
          </a:p>
          <a:p>
            <a:pPr lvl="0" algn="ctr"/>
            <a:r>
              <a:rPr lang="es-BO" sz="4400" b="1" dirty="0" smtClean="0">
                <a:solidFill>
                  <a:srgbClr val="0A5E24"/>
                </a:solidFill>
                <a:latin typeface="Lucida Sans Unicode"/>
              </a:rPr>
              <a:t> </a:t>
            </a:r>
            <a:r>
              <a:rPr lang="es-BO" sz="2400" b="1" i="1" dirty="0" smtClean="0">
                <a:solidFill>
                  <a:srgbClr val="0A5E24"/>
                </a:solidFill>
                <a:latin typeface="Lucida Calligraphy" pitchFamily="66" charset="0"/>
              </a:rPr>
              <a:t>¨LA REESTRUCTURACIÓN AVANZA” </a:t>
            </a:r>
            <a:endParaRPr lang="es-BO" sz="2400" b="1" i="1" dirty="0">
              <a:solidFill>
                <a:srgbClr val="0A5E24"/>
              </a:solidFill>
              <a:latin typeface="Lucida Calligraphy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84" y="1268760"/>
            <a:ext cx="1796710" cy="27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"/>
            <a:ext cx="9067374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979712" y="269776"/>
            <a:ext cx="5976663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rgbClr val="0A5E24"/>
                </a:solidFill>
              </a:rPr>
              <a:t>MISIÓN </a:t>
            </a:r>
            <a:r>
              <a:rPr lang="es-ES" sz="3000" b="1" dirty="0">
                <a:solidFill>
                  <a:srgbClr val="0A5E24"/>
                </a:solidFill>
              </a:rPr>
              <a:t>Y </a:t>
            </a:r>
            <a:r>
              <a:rPr lang="es-ES" sz="3000" b="1" dirty="0" smtClean="0">
                <a:solidFill>
                  <a:srgbClr val="0A5E24"/>
                </a:solidFill>
              </a:rPr>
              <a:t>VISIÓN </a:t>
            </a:r>
            <a:r>
              <a:rPr lang="es-ES" sz="3000" b="1" dirty="0">
                <a:solidFill>
                  <a:srgbClr val="0A5E24"/>
                </a:solidFill>
              </a:rPr>
              <a:t>CAJA NACIONAL DE SALUD REGIONAL COCHABAMBA</a:t>
            </a:r>
            <a:endParaRPr lang="es-ES" sz="3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7776864" cy="324036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s-E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Caja Nacional de  Salud brinda protección Integral  de  Salud en los  regímenes  de  enfermedad, maternidad y riesgos  profesionales  a la  población  asegurada, bajo  los  principios  de  universalidad, unidad  de  gestión, economía, optimizando los  recursos  y ampliando la  </a:t>
            </a:r>
            <a:r>
              <a:rPr lang="es-E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cobertura.</a:t>
            </a:r>
          </a:p>
          <a:p>
            <a:pPr algn="just"/>
            <a:endParaRPr lang="es-E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VISIÓN</a:t>
            </a:r>
            <a:r>
              <a:rPr lang="es-ES" sz="2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ES" sz="2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Caja Nacional de  Salud será  líder n</a:t>
            </a:r>
            <a:r>
              <a:rPr lang="es-ES" sz="2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acional </a:t>
            </a:r>
            <a:r>
              <a:rPr lang="es-ES" sz="2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provisión de  servicios  integrales  de  salud, con oportunidad, calidad  y calidez.</a:t>
            </a:r>
            <a:endParaRPr lang="es-BO" sz="2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"/>
            <a:ext cx="9067374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475656" y="260648"/>
            <a:ext cx="6840759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A5E24"/>
                </a:solidFill>
              </a:rPr>
              <a:t>REDES DE SALUD </a:t>
            </a:r>
            <a:r>
              <a:rPr lang="es-ES" sz="2800" b="1" dirty="0" smtClean="0">
                <a:solidFill>
                  <a:srgbClr val="0A5E24"/>
                </a:solidFill>
              </a:rPr>
              <a:t>Y POBLACIÓN ADSCRITA REGIONAL </a:t>
            </a:r>
            <a:r>
              <a:rPr lang="es-ES" sz="2800" b="1" dirty="0">
                <a:solidFill>
                  <a:srgbClr val="0A5E24"/>
                </a:solidFill>
              </a:rPr>
              <a:t>COCHABAMBA</a:t>
            </a:r>
            <a:endParaRPr lang="es-ES" sz="28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20236"/>
              </p:ext>
            </p:extLst>
          </p:nvPr>
        </p:nvGraphicFramePr>
        <p:xfrm>
          <a:off x="1115616" y="1074862"/>
          <a:ext cx="1995953" cy="195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9849"/>
                <a:gridCol w="936104"/>
              </a:tblGrid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CENTRO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POBLACION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6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AIQUILE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6.964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0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PUNATA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21.658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SACABA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13.002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66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VILLA</a:t>
                      </a:r>
                      <a:r>
                        <a:rPr lang="es-BO" sz="1000" baseline="0" dirty="0" smtClean="0"/>
                        <a:t> TUNARI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4.687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KAMI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2693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COBOCE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smtClean="0"/>
                        <a:t>-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SARCOBAMBA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8.383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34612"/>
              </p:ext>
            </p:extLst>
          </p:nvPr>
        </p:nvGraphicFramePr>
        <p:xfrm>
          <a:off x="1115616" y="3095966"/>
          <a:ext cx="1994810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6904"/>
                <a:gridCol w="897906"/>
              </a:tblGrid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CENTRO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POBLACION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6">
                <a:tc>
                  <a:txBody>
                    <a:bodyPr/>
                    <a:lstStyle/>
                    <a:p>
                      <a:pPr algn="ctr"/>
                      <a:r>
                        <a:rPr lang="es-BO" sz="1000" smtClean="0"/>
                        <a:t>CENTRAL M.A.V.</a:t>
                      </a:r>
                      <a:endParaRPr lang="es-BO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176.211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0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QUILLACOLLO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95.030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000" dirty="0" smtClean="0">
                          <a:solidFill>
                            <a:schemeClr val="tx1"/>
                          </a:solidFill>
                        </a:rPr>
                        <a:t>VILLA GALINDO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44.307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66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DEL SUR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34.669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31962"/>
              </p:ext>
            </p:extLst>
          </p:nvPr>
        </p:nvGraphicFramePr>
        <p:xfrm>
          <a:off x="1115616" y="4365104"/>
          <a:ext cx="1994810" cy="48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6904"/>
                <a:gridCol w="897906"/>
              </a:tblGrid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CENTRO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POBLACION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6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PAISE RECOLETA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-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76568"/>
              </p:ext>
            </p:extLst>
          </p:nvPr>
        </p:nvGraphicFramePr>
        <p:xfrm>
          <a:off x="1115616" y="4941168"/>
          <a:ext cx="1994810" cy="48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7568"/>
                <a:gridCol w="687242"/>
              </a:tblGrid>
              <a:tr h="195282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CENTRO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800" dirty="0" smtClean="0"/>
                        <a:t>POBLACION</a:t>
                      </a:r>
                      <a:endParaRPr lang="es-B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6"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Hospital Obrero Nº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000" dirty="0" smtClean="0"/>
                        <a:t>-</a:t>
                      </a:r>
                      <a:endParaRPr lang="es-BO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456407"/>
            <a:ext cx="55911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"/>
            <a:ext cx="9067374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476894" y="241623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A5E24"/>
                </a:solidFill>
              </a:rPr>
              <a:t>ESTRUCTURA </a:t>
            </a:r>
            <a:r>
              <a:rPr lang="es-ES" sz="2400" b="1" dirty="0" smtClean="0">
                <a:solidFill>
                  <a:srgbClr val="0A5E24"/>
                </a:solidFill>
              </a:rPr>
              <a:t>ORGANIZACIONAL R. A. Nº 10/2009</a:t>
            </a:r>
            <a:endParaRPr lang="es-ES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30" y="1036812"/>
            <a:ext cx="9108504" cy="58211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124744"/>
            <a:ext cx="2383954" cy="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"/>
            <a:ext cx="9067374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755576" y="278706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0A5E24"/>
                </a:solidFill>
              </a:rPr>
              <a:t>ESTRUCTURA </a:t>
            </a:r>
            <a:r>
              <a:rPr lang="es-ES" sz="2400" b="1" dirty="0" smtClean="0">
                <a:solidFill>
                  <a:srgbClr val="0A5E24"/>
                </a:solidFill>
              </a:rPr>
              <a:t>ORGANIZACIONAL FUNCIONAL</a:t>
            </a:r>
          </a:p>
          <a:p>
            <a:r>
              <a:rPr lang="es-ES" sz="2400" b="1" dirty="0" smtClean="0">
                <a:solidFill>
                  <a:srgbClr val="0A5E24"/>
                </a:solidFill>
              </a:rPr>
              <a:t> (ACTUAL)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9144000" cy="58052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66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"/>
            <a:ext cx="9067374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539552" y="269776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0A5E24"/>
                </a:solidFill>
              </a:rPr>
              <a:t>TOTAL GENERAL DE ASEGURADOS</a:t>
            </a:r>
            <a:endParaRPr lang="es-ES" sz="36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897565"/>
              </p:ext>
            </p:extLst>
          </p:nvPr>
        </p:nvGraphicFramePr>
        <p:xfrm>
          <a:off x="1671886" y="1246126"/>
          <a:ext cx="70567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38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683568" y="188640"/>
            <a:ext cx="820891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>
                <a:solidFill>
                  <a:srgbClr val="0A5E24"/>
                </a:solidFill>
              </a:rPr>
              <a:t>POBLACION ASEGURADA (ACTIVOS)</a:t>
            </a:r>
            <a:endParaRPr lang="es-ES" sz="34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7000"/>
              </p:ext>
            </p:extLst>
          </p:nvPr>
        </p:nvGraphicFramePr>
        <p:xfrm>
          <a:off x="323528" y="1052736"/>
          <a:ext cx="3960440" cy="26602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89012"/>
                <a:gridCol w="971428"/>
              </a:tblGrid>
              <a:tr h="14621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POBLACION ASEGURADA (ACTIVOS)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CANTIDAD</a:t>
                      </a:r>
                      <a:endParaRPr lang="es-ES" sz="1400" dirty="0"/>
                    </a:p>
                  </a:txBody>
                  <a:tcPr anchor="ctr"/>
                </a:tc>
              </a:tr>
              <a:tr h="38083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dirty="0" smtClean="0">
                          <a:effectLst/>
                        </a:rPr>
                        <a:t>  ASEGURADO </a:t>
                      </a:r>
                      <a:r>
                        <a:rPr lang="es-ES" sz="1300" u="none" strike="noStrike" dirty="0">
                          <a:effectLst/>
                        </a:rPr>
                        <a:t>ACTIVOS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</a:rPr>
                        <a:t>116.293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083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dirty="0" smtClean="0">
                          <a:effectLst/>
                        </a:rPr>
                        <a:t>  BENEFICIARIOS </a:t>
                      </a:r>
                      <a:r>
                        <a:rPr lang="es-ES" sz="1300" u="none" strike="noStrike" dirty="0">
                          <a:effectLst/>
                        </a:rPr>
                        <a:t>DE TRABAJADORES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</a:rPr>
                        <a:t>341.974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083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dirty="0" smtClean="0">
                          <a:effectLst/>
                        </a:rPr>
                        <a:t>  BENEFICIARIOS </a:t>
                      </a:r>
                      <a:r>
                        <a:rPr lang="es-ES" sz="1300" u="none" strike="noStrike" dirty="0">
                          <a:effectLst/>
                        </a:rPr>
                        <a:t>DE EXCOMBATIENTES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</a:rPr>
                        <a:t>3.612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083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dirty="0" smtClean="0">
                          <a:effectLst/>
                        </a:rPr>
                        <a:t>  BENEFICIARIOS </a:t>
                      </a:r>
                      <a:r>
                        <a:rPr lang="es-ES" sz="1300" u="none" strike="noStrike" dirty="0">
                          <a:effectLst/>
                        </a:rPr>
                        <a:t>DE SEGURO VOLUNTARIO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470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083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dirty="0" smtClean="0">
                          <a:effectLst/>
                        </a:rPr>
                        <a:t>  BENEFICIARIOS </a:t>
                      </a:r>
                      <a:r>
                        <a:rPr lang="es-ES" sz="1300" u="none" strike="noStrike" dirty="0">
                          <a:effectLst/>
                        </a:rPr>
                        <a:t>DE SEGURO DELEGADO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</a:rPr>
                        <a:t>1.943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25634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u="none" strike="noStrike" dirty="0" smtClean="0">
                          <a:effectLst/>
                        </a:rPr>
                        <a:t>  D.S</a:t>
                      </a:r>
                      <a:r>
                        <a:rPr lang="es-ES" sz="1300" u="none" strike="noStrike" dirty="0">
                          <a:effectLst/>
                        </a:rPr>
                        <a:t>. 268 - R.A. 9507/10/09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 smtClean="0">
                          <a:effectLst/>
                        </a:rPr>
                        <a:t>2.074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25634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VITALICIO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206401"/>
              </p:ext>
            </p:extLst>
          </p:nvPr>
        </p:nvGraphicFramePr>
        <p:xfrm>
          <a:off x="2627784" y="3140968"/>
          <a:ext cx="6875264" cy="330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0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2347</Words>
  <Application>Microsoft Office PowerPoint</Application>
  <PresentationFormat>Presentación en pantalla (4:3)</PresentationFormat>
  <Paragraphs>708</Paragraphs>
  <Slides>37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Lucida Calligraphy</vt:lpstr>
      <vt:lpstr>Lucida Sans Unicode</vt:lpstr>
      <vt:lpstr>Symbol</vt:lpstr>
      <vt:lpstr>Times New Roman</vt:lpstr>
      <vt:lpstr>Wingdings</vt:lpstr>
      <vt:lpstr>Tema de Office</vt:lpstr>
      <vt:lpstr>CAJA NACIONAL DE SALUD  REGIONAL COCHABAMBA  ADMINISTRACIÓN REGIONAL </vt:lpstr>
      <vt:lpstr>RENDICIÓN PÚBLICA DE  CUENTAS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JefeSistemas</cp:lastModifiedBy>
  <cp:revision>258</cp:revision>
  <cp:lastPrinted>2017-04-20T19:05:04Z</cp:lastPrinted>
  <dcterms:created xsi:type="dcterms:W3CDTF">2016-02-22T12:05:50Z</dcterms:created>
  <dcterms:modified xsi:type="dcterms:W3CDTF">2017-04-21T14:08:24Z</dcterms:modified>
</cp:coreProperties>
</file>